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0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1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2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3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4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5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9" r:id="rId2"/>
    <p:sldId id="261" r:id="rId3"/>
    <p:sldId id="294" r:id="rId4"/>
    <p:sldId id="295" r:id="rId5"/>
    <p:sldId id="293" r:id="rId6"/>
    <p:sldId id="296" r:id="rId7"/>
    <p:sldId id="290" r:id="rId8"/>
    <p:sldId id="297" r:id="rId9"/>
    <p:sldId id="301" r:id="rId10"/>
    <p:sldId id="262" r:id="rId11"/>
    <p:sldId id="292" r:id="rId12"/>
    <p:sldId id="286" r:id="rId13"/>
    <p:sldId id="272" r:id="rId14"/>
    <p:sldId id="276" r:id="rId15"/>
    <p:sldId id="299" r:id="rId16"/>
    <p:sldId id="275" r:id="rId17"/>
    <p:sldId id="300" r:id="rId18"/>
    <p:sldId id="298" r:id="rId19"/>
    <p:sldId id="302" r:id="rId20"/>
    <p:sldId id="303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CC93D-E52E-4D84-901B-11D7331DD495}">
          <p14:sldIdLst>
            <p14:sldId id="259"/>
          </p14:sldIdLst>
        </p14:section>
        <p14:section name="Overview and Objectives" id="{ABA716BF-3A5C-4ADB-94C9-CFEF84EBA240}">
          <p14:sldIdLst>
            <p14:sldId id="261"/>
            <p14:sldId id="294"/>
            <p14:sldId id="295"/>
            <p14:sldId id="293"/>
            <p14:sldId id="296"/>
            <p14:sldId id="290"/>
            <p14:sldId id="297"/>
            <p14:sldId id="301"/>
            <p14:sldId id="262"/>
            <p14:sldId id="292"/>
          </p14:sldIdLst>
        </p14:section>
        <p14:section name="Case Study" id="{8C0305C9-B152-4FBA-A789-FE1976D53990}">
          <p14:sldIdLst>
            <p14:sldId id="286"/>
            <p14:sldId id="272"/>
            <p14:sldId id="276"/>
            <p14:sldId id="299"/>
            <p14:sldId id="275"/>
            <p14:sldId id="300"/>
            <p14:sldId id="298"/>
            <p14:sldId id="302"/>
            <p14:sldId id="303"/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74" autoAdjust="0"/>
    <p:restoredTop sz="86654" autoAdjust="0"/>
  </p:normalViewPr>
  <p:slideViewPr>
    <p:cSldViewPr>
      <p:cViewPr>
        <p:scale>
          <a:sx n="50" d="100"/>
          <a:sy n="50" d="100"/>
        </p:scale>
        <p:origin x="-1334" y="-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en-US" sz="4400" smtClean="0"/>
            <a:t>1</a:t>
          </a:r>
          <a:endParaRPr lang="en-US" sz="4400" dirty="0"/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en-US" sz="320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en-US" sz="3200"/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en-US" sz="4400" smtClean="0"/>
            <a:t>2</a:t>
          </a:r>
          <a:endParaRPr lang="en-US" sz="4400" dirty="0"/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en-US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en-US" sz="3200"/>
        </a:p>
      </dgm:t>
    </dgm:pt>
    <dgm:pt modelId="{C59269D0-92A5-481C-BA64-727AFB0DD545}">
      <dgm:prSet phldrT="[Text]" custT="1"/>
      <dgm:spPr/>
      <dgm:t>
        <a:bodyPr/>
        <a:lstStyle/>
        <a:p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do you have in place today?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en-US" sz="3200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en-US" sz="3200"/>
        </a:p>
      </dgm:t>
    </dgm:pt>
    <dgm:pt modelId="{D1776C8F-2B10-4075-8DF7-7F65AB725ED5}">
      <dgm:prSet phldrT="[Text]" custT="1"/>
      <dgm:spPr/>
      <dgm:t>
        <a:bodyPr/>
        <a:lstStyle/>
        <a:p>
          <a:r>
            <a:rPr lang="en-US" sz="4400" smtClean="0"/>
            <a:t>3</a:t>
          </a:r>
          <a:endParaRPr lang="en-US" sz="4400" dirty="0"/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en-US" sz="3200"/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en-US" sz="3200"/>
        </a:p>
      </dgm:t>
    </dgm:pt>
    <dgm:pt modelId="{6BE4E373-0656-4EDC-821E-BE09C952B1F6}">
      <dgm:prSet phldrT="[Text]" custT="1"/>
      <dgm:spPr/>
      <dgm:t>
        <a:bodyPr/>
        <a:lstStyle/>
        <a:p>
          <a:r>
            <a: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do you need to plan and exercise to have a robust VMS?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218063-BF94-4304-99BD-B3F7BA4D3C8F}" type="parTrans" cxnId="{119690D4-400B-468B-8BA0-5C9C9E2AFEAF}">
      <dgm:prSet/>
      <dgm:spPr/>
      <dgm:t>
        <a:bodyPr/>
        <a:lstStyle/>
        <a:p>
          <a:endParaRPr lang="en-US" sz="3200"/>
        </a:p>
      </dgm:t>
    </dgm:pt>
    <dgm:pt modelId="{E17B9BF1-2948-497F-8EC7-3BF734D839DB}" type="sibTrans" cxnId="{119690D4-400B-468B-8BA0-5C9C9E2AFEAF}">
      <dgm:prSet/>
      <dgm:spPr/>
      <dgm:t>
        <a:bodyPr/>
        <a:lstStyle/>
        <a:p>
          <a:endParaRPr lang="en-US" sz="3200"/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/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Are volunteers your responsibility?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en-US" sz="3200"/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en-US" sz="3200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en-US"/>
        </a:p>
      </dgm:t>
    </dgm:pt>
    <dgm:pt modelId="{7E429971-BC57-430F-BB25-C0574E5E39E3}" type="pres">
      <dgm:prSet presAssocID="{74EE5CD8-078F-4590-BF9C-A341A294A016}" presName="parentText" presStyleLbl="node1" presStyleIdx="0" presStyleCnt="3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en-US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en-US"/>
        </a:p>
      </dgm:t>
    </dgm:pt>
    <dgm:pt modelId="{C04276DC-EE64-470A-B8BC-09067B8045FA}" type="pres">
      <dgm:prSet presAssocID="{AA046201-5C4D-445E-BF0B-5C6D2B0A1945}" presName="parentText" presStyleLbl="node1" presStyleIdx="1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ACAA866-A8A8-4183-97B5-CEEAB1525C60}" type="pres">
      <dgm:prSet presAssocID="{40767EFF-7D52-4469-ACEE-7D28E67337E2}" presName="sp" presStyleCnt="0"/>
      <dgm:spPr/>
      <dgm:t>
        <a:bodyPr/>
        <a:lstStyle/>
        <a:p>
          <a:endParaRPr lang="en-US"/>
        </a:p>
      </dgm:t>
    </dgm:pt>
    <dgm:pt modelId="{477213BE-9E91-4950-8451-7F60796F47F4}" type="pres">
      <dgm:prSet presAssocID="{D1776C8F-2B10-4075-8DF7-7F65AB725ED5}" presName="linNode" presStyleCnt="0"/>
      <dgm:spPr/>
      <dgm:t>
        <a:bodyPr/>
        <a:lstStyle/>
        <a:p>
          <a:endParaRPr lang="en-US"/>
        </a:p>
      </dgm:t>
    </dgm:pt>
    <dgm:pt modelId="{F5034101-5B7D-4FE7-B47A-5A48CF39606B}" type="pres">
      <dgm:prSet presAssocID="{D1776C8F-2B10-4075-8DF7-7F65AB725ED5}" presName="parentText" presStyleLbl="node1" presStyleIdx="2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7C3E6FD-D83F-4BDA-907E-B5EE041DA931}" type="pres">
      <dgm:prSet presAssocID="{D1776C8F-2B10-4075-8DF7-7F65AB725ED5}" presName="descendantText" presStyleLbl="alignAccFollowNode1" presStyleIdx="2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7077B78D-FCDC-4519-8416-DC357ACD5043}" srcId="{F6FEADD9-F67D-41F5-BA4C-3C84956E7F46}" destId="{D1776C8F-2B10-4075-8DF7-7F65AB725ED5}" srcOrd="2" destOrd="0" parTransId="{7291E740-3E17-41B3-99D3-1D67AE37CC3F}" sibTransId="{88B75C29-8054-417D-BCE3-878A55118F6D}"/>
    <dgm:cxn modelId="{119690D4-400B-468B-8BA0-5C9C9E2AFEAF}" srcId="{D1776C8F-2B10-4075-8DF7-7F65AB725ED5}" destId="{6BE4E373-0656-4EDC-821E-BE09C952B1F6}" srcOrd="0" destOrd="0" parTransId="{34218063-BF94-4304-99BD-B3F7BA4D3C8F}" sibTransId="{E17B9BF1-2948-497F-8EC7-3BF734D839DB}"/>
    <dgm:cxn modelId="{3D887057-7E91-45EF-8E4B-3006C2DFECB4}" type="presOf" srcId="{6BE4E373-0656-4EDC-821E-BE09C952B1F6}" destId="{C7C3E6FD-D83F-4BDA-907E-B5EE041DA931}" srcOrd="0" destOrd="0" presId="urn:microsoft.com/office/officeart/2005/8/layout/vList5"/>
    <dgm:cxn modelId="{B6416E04-E5DE-46CA-AD27-47EBE280D636}" type="presOf" srcId="{C59269D0-92A5-481C-BA64-727AFB0DD545}" destId="{B37A5355-225B-4C6F-AED7-6C620F99EECC}" srcOrd="0" destOrd="0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5417F3DF-8CAE-4E6C-ADBB-ED6F50084B8E}" type="presOf" srcId="{D1776C8F-2B10-4075-8DF7-7F65AB725ED5}" destId="{F5034101-5B7D-4FE7-B47A-5A48CF39606B}" srcOrd="0" destOrd="0" presId="urn:microsoft.com/office/officeart/2005/8/layout/vList5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DBCA7E61-D822-40A0-A27A-D7E092386A0B}" type="presOf" srcId="{F6FEADD9-F67D-41F5-BA4C-3C84956E7F46}" destId="{AAE7A1E6-6847-453D-B55B-8A82BF138C1D}" srcOrd="0" destOrd="0" presId="urn:microsoft.com/office/officeart/2005/8/layout/vList5"/>
    <dgm:cxn modelId="{9A0DCB65-9DCB-4972-9768-1762E4116F3C}" type="presOf" srcId="{74EE5CD8-078F-4590-BF9C-A341A294A016}" destId="{7E429971-BC57-430F-BB25-C0574E5E39E3}" srcOrd="0" destOrd="0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1D12F37E-DF42-400C-B5B5-A8FAF49EC0EC}" type="presOf" srcId="{1E4D3931-0DBD-4211-A24A-6AF364284B1E}" destId="{D54B1729-BC98-42C1-9C6C-D65DCBA4358F}" srcOrd="0" destOrd="0" presId="urn:microsoft.com/office/officeart/2005/8/layout/vList5"/>
    <dgm:cxn modelId="{AFF7133D-5E9D-4613-9299-006F9E49301B}" type="presOf" srcId="{AA046201-5C4D-445E-BF0B-5C6D2B0A1945}" destId="{C04276DC-EE64-470A-B8BC-09067B8045FA}" srcOrd="0" destOrd="0" presId="urn:microsoft.com/office/officeart/2005/8/layout/vList5"/>
    <dgm:cxn modelId="{1E18118B-9778-4714-A249-2B714D5427F7}" type="presParOf" srcId="{AAE7A1E6-6847-453D-B55B-8A82BF138C1D}" destId="{C4407577-18A2-46E0-8805-2838042EB67A}" srcOrd="0" destOrd="0" presId="urn:microsoft.com/office/officeart/2005/8/layout/vList5"/>
    <dgm:cxn modelId="{84152E8A-21A6-4CAF-BC09-47C13F4FFFB8}" type="presParOf" srcId="{C4407577-18A2-46E0-8805-2838042EB67A}" destId="{7E429971-BC57-430F-BB25-C0574E5E39E3}" srcOrd="0" destOrd="0" presId="urn:microsoft.com/office/officeart/2005/8/layout/vList5"/>
    <dgm:cxn modelId="{1D51832F-3B38-483B-8C08-BDD413206841}" type="presParOf" srcId="{C4407577-18A2-46E0-8805-2838042EB67A}" destId="{D54B1729-BC98-42C1-9C6C-D65DCBA4358F}" srcOrd="1" destOrd="0" presId="urn:microsoft.com/office/officeart/2005/8/layout/vList5"/>
    <dgm:cxn modelId="{F2BB24AB-7DB6-4F0F-92D8-664E0F322520}" type="presParOf" srcId="{AAE7A1E6-6847-453D-B55B-8A82BF138C1D}" destId="{AB8574CC-D4F2-4555-AEE3-F4EE58B11D03}" srcOrd="1" destOrd="0" presId="urn:microsoft.com/office/officeart/2005/8/layout/vList5"/>
    <dgm:cxn modelId="{3F47CC38-27AC-4E4E-92A2-FDE046382C80}" type="presParOf" srcId="{AAE7A1E6-6847-453D-B55B-8A82BF138C1D}" destId="{85B8F607-FDD8-476A-ADBE-E1250824F294}" srcOrd="2" destOrd="0" presId="urn:microsoft.com/office/officeart/2005/8/layout/vList5"/>
    <dgm:cxn modelId="{B4BBC5E0-69C0-4FD2-84A6-C47E62DEA28D}" type="presParOf" srcId="{85B8F607-FDD8-476A-ADBE-E1250824F294}" destId="{C04276DC-EE64-470A-B8BC-09067B8045FA}" srcOrd="0" destOrd="0" presId="urn:microsoft.com/office/officeart/2005/8/layout/vList5"/>
    <dgm:cxn modelId="{71B90C6E-E0F2-4EE1-8864-5914AAFA20A7}" type="presParOf" srcId="{85B8F607-FDD8-476A-ADBE-E1250824F294}" destId="{B37A5355-225B-4C6F-AED7-6C620F99EECC}" srcOrd="1" destOrd="0" presId="urn:microsoft.com/office/officeart/2005/8/layout/vList5"/>
    <dgm:cxn modelId="{E6DEED78-0C33-4D1D-A595-AFE4311369E4}" type="presParOf" srcId="{AAE7A1E6-6847-453D-B55B-8A82BF138C1D}" destId="{5ACAA866-A8A8-4183-97B5-CEEAB1525C60}" srcOrd="3" destOrd="0" presId="urn:microsoft.com/office/officeart/2005/8/layout/vList5"/>
    <dgm:cxn modelId="{FD2A22C3-24B0-4E4D-A3BC-79528D3FBC48}" type="presParOf" srcId="{AAE7A1E6-6847-453D-B55B-8A82BF138C1D}" destId="{477213BE-9E91-4950-8451-7F60796F47F4}" srcOrd="4" destOrd="0" presId="urn:microsoft.com/office/officeart/2005/8/layout/vList5"/>
    <dgm:cxn modelId="{2D9E3819-8AF8-4F78-AD5E-1D892BCE0381}" type="presParOf" srcId="{477213BE-9E91-4950-8451-7F60796F47F4}" destId="{F5034101-5B7D-4FE7-B47A-5A48CF39606B}" srcOrd="0" destOrd="0" presId="urn:microsoft.com/office/officeart/2005/8/layout/vList5"/>
    <dgm:cxn modelId="{5FD7E964-E46A-45B4-A545-5D657B6094BB}" type="presParOf" srcId="{477213BE-9E91-4950-8451-7F60796F47F4}" destId="{C7C3E6FD-D83F-4BDA-907E-B5EE041DA93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3066871" y="-1848315"/>
          <a:ext cx="1047750" cy="501028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Are volunteers your responsibility?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85603" y="132953"/>
        <a:ext cx="5010287" cy="1047750"/>
      </dsp:txXfrm>
    </dsp:sp>
    <dsp:sp modelId="{7E429971-BC57-430F-BB25-C0574E5E39E3}">
      <dsp:nvSpPr>
        <dsp:cNvPr id="0" name=""/>
        <dsp:cNvSpPr/>
      </dsp:nvSpPr>
      <dsp:spPr>
        <a:xfrm>
          <a:off x="109" y="0"/>
          <a:ext cx="1085492" cy="130968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smtClean="0"/>
            <a:t>1</a:t>
          </a:r>
          <a:endParaRPr lang="en-US" sz="4400" kern="1200" dirty="0"/>
        </a:p>
      </dsp:txBody>
      <dsp:txXfrm>
        <a:off x="53098" y="52989"/>
        <a:ext cx="979514" cy="1203709"/>
      </dsp:txXfrm>
    </dsp:sp>
    <dsp:sp modelId="{B37A5355-225B-4C6F-AED7-6C620F99EECC}">
      <dsp:nvSpPr>
        <dsp:cNvPr id="0" name=""/>
        <dsp:cNvSpPr/>
      </dsp:nvSpPr>
      <dsp:spPr>
        <a:xfrm rot="5400000">
          <a:off x="3066871" y="-473143"/>
          <a:ext cx="1047750" cy="5010287"/>
        </a:xfrm>
        <a:prstGeom prst="rect">
          <a:avLst/>
        </a:prstGeom>
        <a:solidFill>
          <a:schemeClr val="accent3">
            <a:tint val="40000"/>
            <a:alpha val="90000"/>
            <a:hueOff val="5358425"/>
            <a:satOff val="-6896"/>
            <a:lumOff val="-53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5358425"/>
              <a:satOff val="-6896"/>
              <a:lumOff val="-5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do you have in place today?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85603" y="1508125"/>
        <a:ext cx="5010287" cy="1047750"/>
      </dsp:txXfrm>
    </dsp:sp>
    <dsp:sp modelId="{C04276DC-EE64-470A-B8BC-09067B8045FA}">
      <dsp:nvSpPr>
        <dsp:cNvPr id="0" name=""/>
        <dsp:cNvSpPr/>
      </dsp:nvSpPr>
      <dsp:spPr>
        <a:xfrm>
          <a:off x="109" y="1377156"/>
          <a:ext cx="1085492" cy="1309687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smtClean="0"/>
            <a:t>2</a:t>
          </a:r>
          <a:endParaRPr lang="en-US" sz="4400" kern="1200" dirty="0"/>
        </a:p>
      </dsp:txBody>
      <dsp:txXfrm>
        <a:off x="53098" y="1430145"/>
        <a:ext cx="979514" cy="1203709"/>
      </dsp:txXfrm>
    </dsp:sp>
    <dsp:sp modelId="{C7C3E6FD-D83F-4BDA-907E-B5EE041DA931}">
      <dsp:nvSpPr>
        <dsp:cNvPr id="0" name=""/>
        <dsp:cNvSpPr/>
      </dsp:nvSpPr>
      <dsp:spPr>
        <a:xfrm rot="5400000">
          <a:off x="3066871" y="902028"/>
          <a:ext cx="1047750" cy="5010287"/>
        </a:xfrm>
        <a:prstGeom prst="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do you need to plan and exercise to have a robust VMS?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85603" y="2883296"/>
        <a:ext cx="5010287" cy="1047750"/>
      </dsp:txXfrm>
    </dsp:sp>
    <dsp:sp modelId="{F5034101-5B7D-4FE7-B47A-5A48CF39606B}">
      <dsp:nvSpPr>
        <dsp:cNvPr id="0" name=""/>
        <dsp:cNvSpPr/>
      </dsp:nvSpPr>
      <dsp:spPr>
        <a:xfrm>
          <a:off x="109" y="2752328"/>
          <a:ext cx="1085492" cy="1309687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smtClean="0"/>
            <a:t>3</a:t>
          </a:r>
          <a:endParaRPr lang="en-US" sz="4400" kern="1200" dirty="0"/>
        </a:p>
      </dsp:txBody>
      <dsp:txXfrm>
        <a:off x="53098" y="2805317"/>
        <a:ext cx="979514" cy="12037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6/22/2015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992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6/22/2015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322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sz="1200" b="1" dirty="0" smtClean="0"/>
          </a:p>
          <a:p>
            <a:pPr lvl="0"/>
            <a:r>
              <a:rPr lang="en-US" sz="1200" b="1" dirty="0" smtClean="0"/>
              <a:t>Notes</a:t>
            </a:r>
          </a:p>
          <a:p>
            <a:pPr lvl="0"/>
            <a:r>
              <a:rPr lang="en-US" sz="1200" dirty="0" smtClean="0"/>
              <a:t>Use the Notes section for delivery notes or to provide additional details for the audience.</a:t>
            </a:r>
            <a:r>
              <a:rPr lang="en-US" sz="1200" baseline="0" dirty="0" smtClean="0"/>
              <a:t> View these notes in Presentation View during your presentation. </a:t>
            </a:r>
          </a:p>
          <a:p>
            <a:pPr lvl="0">
              <a:buFontTx/>
              <a:buNone/>
            </a:pPr>
            <a:r>
              <a:rPr lang="en-US" sz="1200" dirty="0" smtClean="0"/>
              <a:t>Keep in mind the font size (important for accessibility, visibility, videotaping, and online production)</a:t>
            </a:r>
          </a:p>
          <a:p>
            <a:pPr lvl="0"/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Coordinated colors </a:t>
            </a:r>
          </a:p>
          <a:p>
            <a:pPr lvl="0">
              <a:buFontTx/>
              <a:buNone/>
            </a:pPr>
            <a:r>
              <a:rPr lang="en-US" sz="1200" dirty="0" smtClean="0"/>
              <a:t>Pay particular attention to the graphs, charts, and text boxes.</a:t>
            </a:r>
            <a:r>
              <a:rPr lang="en-US" sz="1200" baseline="0" dirty="0" smtClean="0"/>
              <a:t> </a:t>
            </a:r>
            <a:endParaRPr lang="en-US" sz="1200" dirty="0" smtClean="0"/>
          </a:p>
          <a:p>
            <a:pPr lvl="0"/>
            <a:r>
              <a:rPr lang="en-US" sz="1200" dirty="0" smtClean="0"/>
              <a:t>Consider that attendees will print in black and white or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 Run a test print to make sure your colors work when printed in pure black and white and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</a:t>
            </a:r>
          </a:p>
          <a:p>
            <a:pPr lvl="0">
              <a:buFontTx/>
              <a:buNone/>
            </a:pPr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Graphics, tables, and graphs</a:t>
            </a:r>
          </a:p>
          <a:p>
            <a:pPr lvl="0"/>
            <a:r>
              <a:rPr lang="en-US" sz="1200" dirty="0" smtClean="0"/>
              <a:t>Keep it simple: If possible, use consistent, non-distracting styles and colors.</a:t>
            </a:r>
          </a:p>
          <a:p>
            <a:pPr lvl="0"/>
            <a:r>
              <a:rPr lang="en-US" sz="1200" dirty="0" smtClean="0"/>
              <a:t>Label all graphs and tables.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0963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0964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CEDE57-F8FE-4B43-B511-2E9F76624F74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449263"/>
            <a:ext cx="4541837" cy="3408362"/>
          </a:xfrm>
          <a:ln/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9472"/>
            <a:ext cx="6261652" cy="4593861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0963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0964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CEDE57-F8FE-4B43-B511-2E9F76624F74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449263"/>
            <a:ext cx="4541837" cy="3408362"/>
          </a:xfrm>
          <a:ln/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9472"/>
            <a:ext cx="6261652" cy="4593861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Tell the story of three communities receiving</a:t>
            </a:r>
            <a:r>
              <a:rPr lang="en-US" baseline="0" dirty="0" smtClean="0"/>
              <a:t> and processing volunteers in very different organic manners.  2-3 year effort.</a:t>
            </a:r>
          </a:p>
          <a:p>
            <a:pPr>
              <a:buFontTx/>
              <a:buNone/>
            </a:pPr>
            <a:r>
              <a:rPr lang="en-US" baseline="0" dirty="0" smtClean="0"/>
              <a:t>+</a:t>
            </a:r>
          </a:p>
          <a:p>
            <a:pPr>
              <a:buFontTx/>
              <a:buNone/>
            </a:pPr>
            <a:r>
              <a:rPr lang="en-US" baseline="0" dirty="0" smtClean="0"/>
              <a:t>-</a:t>
            </a:r>
          </a:p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Summarize presentation content by restating the important points from the lessons.</a:t>
            </a:r>
          </a:p>
          <a:p>
            <a:r>
              <a:rPr lang="en-US" dirty="0" smtClean="0"/>
              <a:t>What do you want the audience to remember when they leave your presentation?</a:t>
            </a:r>
          </a:p>
          <a:p>
            <a:endParaRPr lang="en-US" dirty="0" smtClean="0"/>
          </a:p>
          <a:p>
            <a:r>
              <a:rPr lang="en-US" dirty="0" smtClean="0"/>
              <a:t>Save your presentation to a video for easy distribution (To create a video, click the File tab, and then click Share.  Under File Types, click Create a Video.)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Volunteer</a:t>
            </a:r>
            <a:r>
              <a:rPr lang="en-US" baseline="0" dirty="0" smtClean="0"/>
              <a:t> Management is labor intensive.  Volunteer Management without planning is VERY labor intensive.</a:t>
            </a:r>
          </a:p>
          <a:p>
            <a:r>
              <a:rPr lang="en-US" baseline="0" dirty="0" smtClean="0"/>
              <a:t>1. What do you want?</a:t>
            </a:r>
          </a:p>
          <a:p>
            <a:r>
              <a:rPr lang="en-US" baseline="0" dirty="0" smtClean="0"/>
              <a:t>2. What will you do to get it?</a:t>
            </a:r>
          </a:p>
          <a:p>
            <a:r>
              <a:rPr lang="en-US" baseline="0" dirty="0" smtClean="0"/>
              <a:t>3. How will you know if you got there?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Save your presentation to a video for easy distribution (To create a video, click the File tab, and then click Share.  Under File Types, click Create a Video.)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0963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0964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CEDE57-F8FE-4B43-B511-2E9F76624F74}" type="slidenum">
              <a:rPr lang="en-US" smtClean="0"/>
              <a:pPr/>
              <a:t>18</a:t>
            </a:fld>
            <a:endParaRPr lang="en-US" dirty="0" smtClean="0"/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449263"/>
            <a:ext cx="4541837" cy="3408362"/>
          </a:xfrm>
          <a:ln/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9472"/>
            <a:ext cx="6261652" cy="4593861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en-US" smtClean="0"/>
              <a:pPr/>
              <a:t>19</a:t>
            </a:fld>
            <a:endParaRPr lang="en-US" dirty="0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4"/>
            <a:ext cx="6261652" cy="4554823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</a:t>
            </a:r>
            <a:r>
              <a:rPr lang="en-US" baseline="0" dirty="0" smtClean="0"/>
              <a:t> outcomes of the case study or class simulation.</a:t>
            </a:r>
          </a:p>
          <a:p>
            <a:r>
              <a:rPr lang="en-US" baseline="0" dirty="0" smtClean="0"/>
              <a:t>Cover best practices.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baseline="0" dirty="0" smtClean="0"/>
              <a:t> want to help you determine if you can and if you will engage spontaneous volunteers.</a:t>
            </a:r>
          </a:p>
          <a:p>
            <a:r>
              <a:rPr lang="en-US" baseline="0" dirty="0" smtClean="0"/>
              <a:t>Triage – will you do this work?</a:t>
            </a:r>
          </a:p>
          <a:p>
            <a:r>
              <a:rPr lang="en-US" baseline="0" dirty="0" smtClean="0"/>
              <a:t>If not you, who will?</a:t>
            </a:r>
          </a:p>
          <a:p>
            <a:r>
              <a:rPr lang="en-US" baseline="0" dirty="0" smtClean="0"/>
              <a:t>Identify VMS you will use that synchs with your EOPs and operational area volunteer management plans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100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baseline="0" dirty="0" smtClean="0"/>
              <a:t> want to help you determine if you can and if you will engage spontaneous volunteers.</a:t>
            </a:r>
          </a:p>
          <a:p>
            <a:r>
              <a:rPr lang="en-US" baseline="0" dirty="0" smtClean="0"/>
              <a:t>Triage – will you do this work?</a:t>
            </a:r>
          </a:p>
          <a:p>
            <a:r>
              <a:rPr lang="en-US" baseline="0" dirty="0" smtClean="0"/>
              <a:t>If not you, who will?</a:t>
            </a:r>
          </a:p>
          <a:p>
            <a:r>
              <a:rPr lang="en-US" baseline="0" dirty="0" smtClean="0"/>
              <a:t>Identify VMS you will use that synchs with your EOPs and operational area volunteer management plans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100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 decision slide.</a:t>
            </a:r>
            <a:endParaRPr lang="en-US" sz="1200" dirty="0" smtClean="0"/>
          </a:p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a case study or</a:t>
            </a:r>
            <a:r>
              <a:rPr lang="en-US" baseline="0" dirty="0" smtClean="0"/>
              <a:t> class simulation to encourage discussion and apply lessons.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6/22/2015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6/22/2015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6/22/2015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6/22/2015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hyperlink" Target="mailto:kconley@sjcphs.org" TargetMode="Externa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hyperlink" Target="http://en.wikipedia.org/wiki/MassMutual_Center" TargetMode="Externa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7.jpe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8tFD9qYObow" TargetMode="External"/><Relationship Id="rId3" Type="http://schemas.openxmlformats.org/officeDocument/2006/relationships/tags" Target="../tags/tag30.xml"/><Relationship Id="rId7" Type="http://schemas.openxmlformats.org/officeDocument/2006/relationships/hyperlink" Target="http://marinsheriff.org/uploads/documents/Marin%20Spon%20Vol%20Annex%201.06.pdf" TargetMode="Externa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hyperlink" Target="http://www.fema.gov/pdf/donations/ManagingSpontaneousVolunteers.pdf" TargetMode="External"/><Relationship Id="rId5" Type="http://schemas.openxmlformats.org/officeDocument/2006/relationships/notesSlide" Target="../notesSlides/notesSlide14.xml"/><Relationship Id="rId10" Type="http://schemas.openxmlformats.org/officeDocument/2006/relationships/hyperlink" Target="http://wmmrc.org/resources/spontaneous-volunteer-management-plan-down-loadable/" TargetMode="External"/><Relationship Id="rId4" Type="http://schemas.openxmlformats.org/officeDocument/2006/relationships/slideLayout" Target="../slideLayouts/slideLayout3.xml"/><Relationship Id="rId9" Type="http://schemas.openxmlformats.org/officeDocument/2006/relationships/hyperlink" Target="https://www.youtube.com/watch?v=Qlj2MH9krDk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8.jpg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hyperlink" Target="mailto:kconley@sjcphs.org" TargetMode="Externa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828800" y="1600200"/>
            <a:ext cx="6942224" cy="21558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Spontaneous Volunteer planning and management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962400" y="5029200"/>
            <a:ext cx="4772528" cy="1295400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 smtClean="0">
                <a:latin typeface="+mn-lt"/>
              </a:rPr>
              <a:t>Kathleen Conley, M.Ed., LMHC</a:t>
            </a:r>
          </a:p>
          <a:p>
            <a:r>
              <a:rPr lang="en-US" sz="2400" dirty="0" smtClean="0">
                <a:latin typeface="+mn-lt"/>
              </a:rPr>
              <a:t>Emergency Preparedness Program Coordinator</a:t>
            </a:r>
          </a:p>
          <a:p>
            <a:r>
              <a:rPr lang="en-US" sz="2400" dirty="0" smtClean="0">
                <a:latin typeface="+mn-lt"/>
              </a:rPr>
              <a:t>San Joaquin County Public Health Services</a:t>
            </a:r>
          </a:p>
          <a:p>
            <a:r>
              <a:rPr lang="en-US" sz="2400" dirty="0" smtClean="0">
                <a:latin typeface="+mn-lt"/>
                <a:hlinkClick r:id="rId6"/>
              </a:rPr>
              <a:t>kconley@sjcphs.org</a:t>
            </a:r>
            <a:endParaRPr lang="en-US" sz="2400" dirty="0" smtClean="0">
              <a:latin typeface="+mn-lt"/>
            </a:endParaRPr>
          </a:p>
          <a:p>
            <a:endParaRPr lang="en-US" sz="2400" dirty="0" smtClean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42447673"/>
              </p:ext>
            </p:extLst>
          </p:nvPr>
        </p:nvGraphicFramePr>
        <p:xfrm>
          <a:off x="1828800" y="1752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01752"/>
            <a:ext cx="80772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Decision Matrix</a:t>
            </a:r>
            <a:endParaRPr lang="en-US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Terminology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95400" y="1490008"/>
            <a:ext cx="7543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Spontaneous Volunteer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Affiliated Volunteer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Unaffiliated </a:t>
            </a:r>
            <a:r>
              <a:rPr lang="en-US" sz="2800" dirty="0"/>
              <a:t>Volunteer (SUV)</a:t>
            </a:r>
          </a:p>
          <a:p>
            <a:endParaRPr lang="en-US" sz="2800" dirty="0"/>
          </a:p>
          <a:p>
            <a:r>
              <a:rPr lang="en-US" sz="2800" b="1" dirty="0" smtClean="0"/>
              <a:t>Volunteer </a:t>
            </a:r>
            <a:r>
              <a:rPr lang="en-US" sz="2800" b="1" dirty="0"/>
              <a:t>Management </a:t>
            </a:r>
            <a:r>
              <a:rPr lang="en-US" sz="2800" b="1" dirty="0" smtClean="0"/>
              <a:t>System (VMS)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The organizational, operational and integrated methodology to manage volunteers.</a:t>
            </a:r>
            <a:endParaRPr lang="en-US" sz="2800" dirty="0"/>
          </a:p>
          <a:p>
            <a:endParaRPr lang="en-US" sz="2800" b="1" dirty="0"/>
          </a:p>
          <a:p>
            <a:r>
              <a:rPr lang="en-US" sz="2800" b="1" dirty="0" smtClean="0"/>
              <a:t>Volunteer </a:t>
            </a:r>
            <a:r>
              <a:rPr lang="en-US" sz="2800" b="1" dirty="0"/>
              <a:t>Reception </a:t>
            </a:r>
            <a:r>
              <a:rPr lang="en-US" sz="2800" b="1" dirty="0" smtClean="0"/>
              <a:t>Center (VRC)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The site/facility where Spontaneous Volunteers will report for screening and deployment.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4135907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048000"/>
            <a:ext cx="5257800" cy="1362075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A Tale of Two Cities</a:t>
            </a:r>
            <a:br>
              <a:rPr lang="en-US" sz="5400" dirty="0" smtClean="0"/>
            </a:br>
            <a:r>
              <a:rPr lang="en-US" sz="5400" dirty="0" smtClean="0"/>
              <a:t>And a Small Town</a:t>
            </a:r>
            <a:endParaRPr lang="en-US" sz="5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04800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Case</a:t>
            </a:r>
            <a:r>
              <a:rPr lang="en-US" dirty="0" smtClean="0"/>
              <a:t> </a:t>
            </a:r>
            <a:r>
              <a:rPr lang="en-US" b="1" smtClean="0"/>
              <a:t>Study – Hampden </a:t>
            </a:r>
            <a:r>
              <a:rPr lang="en-US" b="1" dirty="0" smtClean="0"/>
              <a:t>County Tornadoes EF 3-4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38200" y="1752600"/>
            <a:ext cx="8305800" cy="510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June 1, 2011 Hampden County Tornadoes</a:t>
            </a:r>
          </a:p>
          <a:p>
            <a:r>
              <a:rPr lang="en-US" sz="2800" dirty="0" smtClean="0"/>
              <a:t>EF 3-4, 39 mile path, west to east</a:t>
            </a:r>
          </a:p>
          <a:p>
            <a:r>
              <a:rPr lang="en-US" sz="2800" dirty="0" smtClean="0"/>
              <a:t>1 Hour 10 minutes on the ground</a:t>
            </a:r>
          </a:p>
          <a:p>
            <a:r>
              <a:rPr lang="en-US" sz="2800" dirty="0" smtClean="0"/>
              <a:t>Killed </a:t>
            </a:r>
            <a:r>
              <a:rPr lang="en-US" sz="2800" dirty="0"/>
              <a:t>three people, injured 300 people in Springfield </a:t>
            </a:r>
            <a:r>
              <a:rPr lang="en-US" sz="2800" dirty="0" smtClean="0"/>
              <a:t>alone</a:t>
            </a:r>
          </a:p>
          <a:p>
            <a:r>
              <a:rPr lang="en-US" sz="2800" dirty="0" smtClean="0"/>
              <a:t>500 </a:t>
            </a:r>
            <a:r>
              <a:rPr lang="en-US" sz="2800" dirty="0"/>
              <a:t>people homeless in Springfield's </a:t>
            </a:r>
            <a:r>
              <a:rPr lang="en-US" sz="2800" dirty="0">
                <a:hlinkClick r:id="rId6" tooltip="MassMutual Center"/>
              </a:rPr>
              <a:t>MassMutual Center</a:t>
            </a:r>
            <a:r>
              <a:rPr lang="en-US" sz="2800" dirty="0"/>
              <a:t> arena</a:t>
            </a:r>
            <a:r>
              <a:rPr lang="en-US" sz="2800" dirty="0" smtClean="0"/>
              <a:t>.  Hundreds of homes destroyed.</a:t>
            </a:r>
          </a:p>
          <a:p>
            <a:r>
              <a:rPr lang="en-US" sz="2800" dirty="0" smtClean="0"/>
              <a:t>More </a:t>
            </a:r>
            <a:r>
              <a:rPr lang="en-US" sz="2800" dirty="0"/>
              <a:t>than 48,000 electricity customers lost power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Over $150 million in damages</a:t>
            </a:r>
          </a:p>
          <a:p>
            <a:r>
              <a:rPr lang="en-US" sz="2800" dirty="0" smtClean="0"/>
              <a:t>2 -3 year recovery</a:t>
            </a:r>
            <a:endParaRPr lang="en-US" sz="2800" dirty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4000" dirty="0" smtClean="0"/>
              <a:t>Resources</a:t>
            </a:r>
          </a:p>
        </p:txBody>
      </p:sp>
      <p:sp>
        <p:nvSpPr>
          <p:cNvPr id="618499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762000" y="685801"/>
            <a:ext cx="8077200" cy="520797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" y="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4000" dirty="0" smtClean="0"/>
              <a:t>Volunteer Chaos</a:t>
            </a:r>
          </a:p>
        </p:txBody>
      </p:sp>
      <p:sp>
        <p:nvSpPr>
          <p:cNvPr id="618499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762000" y="1447799"/>
            <a:ext cx="8077200" cy="444597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en-US" dirty="0" smtClean="0"/>
          </a:p>
        </p:txBody>
      </p:sp>
      <p:pic>
        <p:nvPicPr>
          <p:cNvPr id="2050" name="Picture 2" descr="C:\Users\Kathleen\Pictures\My church 20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711946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68419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 smtClean="0"/>
              <a:t>Three Communities</a:t>
            </a:r>
            <a:br>
              <a:rPr lang="en-US" sz="4000" b="1" dirty="0" smtClean="0"/>
            </a:br>
            <a:r>
              <a:rPr lang="en-US" sz="4000" b="1" dirty="0" smtClean="0"/>
              <a:t>Three Responses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066800" y="1596413"/>
            <a:ext cx="7772400" cy="4297363"/>
          </a:xfrm>
        </p:spPr>
        <p:txBody>
          <a:bodyPr>
            <a:noAutofit/>
          </a:bodyPr>
          <a:lstStyle/>
          <a:p>
            <a:endParaRPr lang="en-US" dirty="0" smtClean="0"/>
          </a:p>
          <a:p>
            <a:r>
              <a:rPr lang="en-US" dirty="0" smtClean="0"/>
              <a:t>No plans for Spontaneous Volunteer Management</a:t>
            </a:r>
          </a:p>
          <a:p>
            <a:r>
              <a:rPr lang="en-US" dirty="0" smtClean="0"/>
              <a:t>Existing volunteer infrastructure included: ARC, MRC, CERT and Salvation Army</a:t>
            </a:r>
          </a:p>
          <a:p>
            <a:r>
              <a:rPr lang="en-US" dirty="0" smtClean="0"/>
              <a:t>What worked?  What didn’t work?</a:t>
            </a:r>
          </a:p>
          <a:p>
            <a:r>
              <a:rPr lang="en-US" dirty="0" smtClean="0"/>
              <a:t>AARs and IPs</a:t>
            </a: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Summary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295401"/>
            <a:ext cx="8382000" cy="4598376"/>
          </a:xfrm>
        </p:spPr>
        <p:txBody>
          <a:bodyPr>
            <a:noAutofit/>
          </a:bodyPr>
          <a:lstStyle/>
          <a:p>
            <a:r>
              <a:rPr lang="en-US" sz="2800" dirty="0" smtClean="0"/>
              <a:t>Define your challenges</a:t>
            </a:r>
          </a:p>
          <a:p>
            <a:pPr lvl="1"/>
            <a:r>
              <a:rPr lang="en-US" dirty="0" smtClean="0"/>
              <a:t>Use the pre and post workshop questionnaire as a guide</a:t>
            </a:r>
          </a:p>
          <a:p>
            <a:pPr lvl="1"/>
            <a:r>
              <a:rPr lang="en-US" dirty="0" smtClean="0"/>
              <a:t>Follow the PHEP capabilities</a:t>
            </a:r>
          </a:p>
          <a:p>
            <a:r>
              <a:rPr lang="en-US" sz="2800" dirty="0" smtClean="0"/>
              <a:t>Set realistic expectations</a:t>
            </a:r>
          </a:p>
          <a:p>
            <a:pPr lvl="1"/>
            <a:r>
              <a:rPr lang="en-US" dirty="0" smtClean="0"/>
              <a:t>Assessment, Implementation and Exercising are complex processes.</a:t>
            </a:r>
          </a:p>
          <a:p>
            <a:r>
              <a:rPr lang="en-US" sz="2800" dirty="0" smtClean="0"/>
              <a:t>Keep your eye on the goal</a:t>
            </a:r>
          </a:p>
          <a:p>
            <a:pPr lvl="1"/>
            <a:r>
              <a:rPr lang="en-US" dirty="0" smtClean="0"/>
              <a:t>Building your organizational and community capacity to prevent, prepare, respond and recover from all-hazards emergencies or disasters.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421760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4000" b="1" dirty="0" smtClean="0"/>
              <a:t>Resources</a:t>
            </a:r>
          </a:p>
        </p:txBody>
      </p:sp>
      <p:sp>
        <p:nvSpPr>
          <p:cNvPr id="618499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762000" y="1219201"/>
            <a:ext cx="8077200" cy="4674576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800" dirty="0" smtClean="0">
                <a:hlinkClick r:id="rId6"/>
              </a:rPr>
              <a:t>FEMA Spontaneous Volunteer Management</a:t>
            </a:r>
            <a:endParaRPr lang="en-US" sz="2800" dirty="0" smtClean="0"/>
          </a:p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 smtClean="0"/>
              <a:t>Marin Sheriff  </a:t>
            </a:r>
            <a:r>
              <a:rPr lang="en-US" sz="2800" dirty="0" smtClean="0">
                <a:hlinkClick r:id="rId7"/>
              </a:rPr>
              <a:t>Spontaneous Volunteer Management</a:t>
            </a:r>
            <a:endParaRPr lang="en-US" sz="2800" dirty="0" smtClean="0"/>
          </a:p>
          <a:p>
            <a:pPr marL="0" indent="0">
              <a:buNone/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 smtClean="0"/>
              <a:t>Volunteer Fairfax  </a:t>
            </a:r>
            <a:r>
              <a:rPr lang="en-US" sz="2800" dirty="0">
                <a:hlinkClick r:id="rId8"/>
              </a:rPr>
              <a:t>VRC Video</a:t>
            </a:r>
            <a:endParaRPr lang="en-US" sz="2800" dirty="0"/>
          </a:p>
          <a:p>
            <a:pPr marL="0" indent="0">
              <a:buNone/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800" dirty="0">
                <a:hlinkClick r:id="rId9"/>
              </a:rPr>
              <a:t>Volunteer Video JITT</a:t>
            </a:r>
            <a:r>
              <a:rPr lang="en-US" sz="2800" dirty="0"/>
              <a:t> Columbia, Missouri</a:t>
            </a:r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Western Mass Medical Reserve Corps</a:t>
            </a:r>
            <a:br>
              <a:rPr lang="en-US" sz="2800" dirty="0" smtClean="0"/>
            </a:br>
            <a:r>
              <a:rPr lang="en-US" sz="2800" u="sng" dirty="0" smtClean="0">
                <a:solidFill>
                  <a:schemeClr val="tx2"/>
                </a:solidFill>
                <a:hlinkClick r:id="rId10"/>
              </a:rPr>
              <a:t>wmmrc.org</a:t>
            </a:r>
            <a:endParaRPr lang="en-US" sz="2800" u="sng" dirty="0" smtClean="0">
              <a:solidFill>
                <a:schemeClr val="tx2"/>
              </a:solidFill>
            </a:endParaRPr>
          </a:p>
          <a:p>
            <a:pPr>
              <a:defRPr/>
            </a:pPr>
            <a:endParaRPr lang="en-US" u="sng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29859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52400" y="3048000"/>
            <a:ext cx="87630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"/>
            <a:ext cx="9144000" cy="68552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81600" y="3048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+mj-lt"/>
              </a:rPr>
              <a:t>Questions?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59953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They’re Coming!</a:t>
            </a:r>
            <a:br>
              <a:rPr lang="en-US" b="1" dirty="0" smtClean="0"/>
            </a:br>
            <a:r>
              <a:rPr lang="en-US" b="1" dirty="0" smtClean="0"/>
              <a:t>We Better Prepare….Now!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219200" y="1596413"/>
            <a:ext cx="7620000" cy="42973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lvl="2"/>
            <a:r>
              <a:rPr lang="en-US" sz="3600" dirty="0" smtClean="0"/>
              <a:t>Welcome</a:t>
            </a:r>
          </a:p>
          <a:p>
            <a:pPr lvl="2"/>
            <a:r>
              <a:rPr lang="en-US" sz="3600" dirty="0" smtClean="0"/>
              <a:t>Introductions and Housekeeping</a:t>
            </a:r>
          </a:p>
          <a:p>
            <a:pPr lvl="2"/>
            <a:r>
              <a:rPr lang="en-US" sz="3600" dirty="0" smtClean="0"/>
              <a:t>Pre and post-workshop questionnaires</a:t>
            </a:r>
          </a:p>
          <a:p>
            <a:pPr lvl="2"/>
            <a:r>
              <a:rPr lang="en-US" sz="3600" dirty="0" smtClean="0"/>
              <a:t>Evaluations</a:t>
            </a:r>
          </a:p>
          <a:p>
            <a:endParaRPr lang="en-US" dirty="0" smtClean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4960" y="3810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+mj-lt"/>
              </a:rPr>
              <a:t>Bridges</a:t>
            </a:r>
            <a:endParaRPr lang="en-US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0422706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04800"/>
            <a:ext cx="81534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Contact Information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9600" y="1524000"/>
            <a:ext cx="8077200" cy="4297363"/>
          </a:xfrm>
        </p:spPr>
        <p:txBody>
          <a:bodyPr/>
          <a:lstStyle/>
          <a:p>
            <a:pPr marL="400050" lvl="1" indent="0" algn="ctr">
              <a:buNone/>
            </a:pPr>
            <a:endParaRPr lang="en-US" dirty="0" smtClean="0"/>
          </a:p>
          <a:p>
            <a:pPr marL="400050" lvl="1" indent="0" algn="ctr">
              <a:buNone/>
            </a:pPr>
            <a:endParaRPr lang="en-US" dirty="0" smtClean="0"/>
          </a:p>
          <a:p>
            <a:pPr marL="400050" lvl="1" indent="0" algn="ctr">
              <a:buNone/>
            </a:pPr>
            <a:r>
              <a:rPr lang="en-US" dirty="0" smtClean="0"/>
              <a:t>Kathleen </a:t>
            </a:r>
            <a:r>
              <a:rPr lang="en-US" dirty="0"/>
              <a:t>Conley, M.Ed., LMHC</a:t>
            </a:r>
          </a:p>
          <a:p>
            <a:pPr marL="400050" lvl="1" indent="0" algn="ctr">
              <a:buNone/>
            </a:pPr>
            <a:r>
              <a:rPr lang="en-US" dirty="0"/>
              <a:t>Emergency Preparedness Program Coordinator</a:t>
            </a:r>
          </a:p>
          <a:p>
            <a:pPr marL="400050" lvl="1" indent="0" algn="ctr">
              <a:buNone/>
            </a:pPr>
            <a:r>
              <a:rPr lang="en-US" dirty="0"/>
              <a:t>San Joaquin County Public Health Services</a:t>
            </a:r>
          </a:p>
          <a:p>
            <a:pPr marL="400050" lvl="1" indent="0" algn="ctr">
              <a:buNone/>
            </a:pPr>
            <a:r>
              <a:rPr lang="en-US" dirty="0" smtClean="0">
                <a:hlinkClick r:id="rId6"/>
              </a:rPr>
              <a:t>kconley@sjcphs.org</a:t>
            </a:r>
            <a:endParaRPr lang="en-US" dirty="0" smtClean="0"/>
          </a:p>
          <a:p>
            <a:pPr marL="400050" lvl="1" indent="0" algn="ctr">
              <a:buNone/>
            </a:pPr>
            <a:r>
              <a:rPr lang="en-US" dirty="0" smtClean="0"/>
              <a:t>209 468-9361</a:t>
            </a:r>
            <a:endParaRPr lang="en-US" dirty="0"/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Overview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219200" y="1596413"/>
            <a:ext cx="7620000" cy="4297363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pPr marL="457200" indent="-457200"/>
            <a:r>
              <a:rPr lang="en-US" sz="3600" dirty="0"/>
              <a:t>During disasters, large numbers of people unaffiliated with traditional emergency response organizations converge at the scene to offer assistance. </a:t>
            </a:r>
          </a:p>
          <a:p>
            <a:endParaRPr lang="en-US" sz="3600" dirty="0"/>
          </a:p>
          <a:p>
            <a:pPr marL="457200" indent="-457200"/>
            <a:r>
              <a:rPr lang="en-US" sz="3600" dirty="0"/>
              <a:t>Spontaneous volunteers can be a significant resource, but are often ineffectively used and can actually hinder emergency activities by creating health, safety, and security problems and distracting responders from their duties.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721675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Overview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905000"/>
            <a:ext cx="8229600" cy="3988776"/>
          </a:xfrm>
        </p:spPr>
        <p:txBody>
          <a:bodyPr>
            <a:normAutofit fontScale="92500"/>
          </a:bodyPr>
          <a:lstStyle/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900" dirty="0" smtClean="0"/>
              <a:t>The </a:t>
            </a:r>
            <a:r>
              <a:rPr lang="en-US" sz="2900" dirty="0"/>
              <a:t>challenge is to capitalize on the outpouring of volunteer resources while ensuring safety and responders’ ability to effectively perform tasks within the established incident command system. </a:t>
            </a:r>
          </a:p>
          <a:p>
            <a:pPr marL="400050" lvl="1" indent="0">
              <a:buNone/>
            </a:pPr>
            <a:endParaRPr lang="en-US" sz="2900" dirty="0" smtClean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900" dirty="0" smtClean="0"/>
              <a:t>Systems-based </a:t>
            </a:r>
            <a:r>
              <a:rPr lang="en-US" sz="2900" dirty="0"/>
              <a:t>approaches to planning for spontaneous volunteer management in disasters have been developed that are informed by public health practice. </a:t>
            </a:r>
          </a:p>
          <a:p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146612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Assumptions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8077200" cy="4064976"/>
          </a:xfrm>
        </p:spPr>
        <p:txBody>
          <a:bodyPr>
            <a:norm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When </a:t>
            </a:r>
            <a:r>
              <a:rPr lang="en-US" dirty="0"/>
              <a:t>disaster </a:t>
            </a:r>
            <a:r>
              <a:rPr lang="en-US" dirty="0" smtClean="0"/>
              <a:t>strikes </a:t>
            </a:r>
            <a:r>
              <a:rPr lang="en-US" dirty="0"/>
              <a:t>a community, </a:t>
            </a:r>
            <a:r>
              <a:rPr lang="en-US" dirty="0" smtClean="0"/>
              <a:t>trained and affiliated </a:t>
            </a:r>
            <a:r>
              <a:rPr lang="en-US" dirty="0"/>
              <a:t>emergency management and nonprofit organizations automatically respond according </a:t>
            </a:r>
            <a:r>
              <a:rPr lang="en-US" dirty="0" smtClean="0"/>
              <a:t>to </a:t>
            </a:r>
            <a:r>
              <a:rPr lang="en-US" dirty="0"/>
              <a:t>pre-established </a:t>
            </a:r>
            <a:r>
              <a:rPr lang="en-US" dirty="0" smtClean="0"/>
              <a:t>plans.</a:t>
            </a:r>
            <a:endParaRPr lang="en-US" dirty="0"/>
          </a:p>
          <a:p>
            <a:endParaRPr lang="en-US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Each of these organizations has a specific role to play in ensuring an effective response to, and recovery from, the disaster’s devastation.</a:t>
            </a:r>
          </a:p>
        </p:txBody>
      </p:sp>
    </p:spTree>
    <p:extLst>
      <p:ext uri="{BB962C8B-B14F-4D97-AF65-F5344CB8AC3E}">
        <p14:creationId xmlns:p14="http://schemas.microsoft.com/office/powerpoint/2010/main" val="255684811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Assumptions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458200" cy="3988776"/>
          </a:xfrm>
        </p:spPr>
        <p:txBody>
          <a:bodyPr>
            <a:no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Spontaneous</a:t>
            </a:r>
            <a:r>
              <a:rPr lang="en-US" dirty="0"/>
              <a:t>, unaffiliated volunteers – our neighbors and ordinary citizens – often arrive on-site at a disaster ready to </a:t>
            </a:r>
            <a:r>
              <a:rPr lang="en-US" dirty="0" smtClean="0"/>
              <a:t>help.</a:t>
            </a:r>
          </a:p>
          <a:p>
            <a:pPr marL="457200" lvl="1" indent="0">
              <a:buNone/>
            </a:pPr>
            <a:endParaRPr lang="en-US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Yet </a:t>
            </a:r>
            <a:r>
              <a:rPr lang="en-US" dirty="0"/>
              <a:t>because they are not associated with any part of the existing emergency management response system, their offers of help are </a:t>
            </a:r>
            <a:r>
              <a:rPr lang="en-US" dirty="0" smtClean="0"/>
              <a:t>often under-utilized </a:t>
            </a:r>
            <a:r>
              <a:rPr lang="en-US" dirty="0"/>
              <a:t>and even problematic to 	professional </a:t>
            </a:r>
            <a:r>
              <a:rPr lang="en-US" dirty="0" smtClean="0"/>
              <a:t>responders.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88147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8077200" cy="960438"/>
          </a:xfrm>
        </p:spPr>
        <p:txBody>
          <a:bodyPr>
            <a:normAutofit fontScale="90000"/>
          </a:bodyPr>
          <a:lstStyle/>
          <a:p>
            <a:pPr lvl="4" algn="ctr" rtl="0">
              <a:spcBef>
                <a:spcPct val="0"/>
              </a:spcBef>
            </a:pPr>
            <a:r>
              <a:rPr lang="en-US" sz="4400" b="1" dirty="0" smtClean="0">
                <a:latin typeface="+mj-lt"/>
              </a:rPr>
              <a:t>Objectives</a:t>
            </a:r>
            <a:r>
              <a:rPr lang="en-US" sz="4000" b="1" dirty="0" smtClean="0">
                <a:latin typeface="+mj-lt"/>
              </a:rPr>
              <a:t/>
            </a:r>
            <a:br>
              <a:rPr lang="en-US" sz="4000" b="1" dirty="0" smtClean="0">
                <a:latin typeface="+mj-lt"/>
              </a:rPr>
            </a:br>
            <a:r>
              <a:rPr lang="en-US" sz="3100" b="1" dirty="0" smtClean="0">
                <a:latin typeface="+mj-lt"/>
              </a:rPr>
              <a:t>(Participants)</a:t>
            </a:r>
            <a:r>
              <a:rPr lang="en-US" sz="4000" b="1" dirty="0"/>
              <a:t/>
            </a:r>
            <a:br>
              <a:rPr lang="en-US" sz="4000" b="1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98220" y="1066800"/>
            <a:ext cx="78486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 smtClean="0"/>
          </a:p>
          <a:p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Orient participants to the roles, responsibilities, resources and management of Spontaneous Volunteers in the aftermath of a large-scale emergency or disaster event. </a:t>
            </a:r>
            <a:endParaRPr lang="en-US" sz="2800" dirty="0" smtClean="0"/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Provide workshop participants with the tools to determine their capacity to recruit, receive, screen, credential, train, deploy, supervise and de-mobilize spontaneous volunteers.</a:t>
            </a:r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93617859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4" algn="ctr" rtl="0">
              <a:spcBef>
                <a:spcPct val="0"/>
              </a:spcBef>
            </a:pPr>
            <a:r>
              <a:rPr lang="en-US" sz="4400" b="1" dirty="0">
                <a:latin typeface="+mj-lt"/>
              </a:rPr>
              <a:t>Objectives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3100" b="1" dirty="0" smtClean="0"/>
              <a:t>(Community Response)</a:t>
            </a:r>
            <a:endParaRPr lang="en-US" sz="3100" dirty="0"/>
          </a:p>
        </p:txBody>
      </p:sp>
      <p:sp>
        <p:nvSpPr>
          <p:cNvPr id="3" name="Rectangle 2"/>
          <p:cNvSpPr/>
          <p:nvPr/>
        </p:nvSpPr>
        <p:spPr>
          <a:xfrm>
            <a:off x="990600" y="1524000"/>
            <a:ext cx="7848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 smtClean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990600" y="1676400"/>
            <a:ext cx="7848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Minimize </a:t>
            </a:r>
            <a:r>
              <a:rPr lang="en-US" sz="2800" dirty="0"/>
              <a:t>response and recovery costs to the </a:t>
            </a:r>
            <a:r>
              <a:rPr lang="en-US" sz="2800" dirty="0" smtClean="0"/>
              <a:t>community.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Minimize </a:t>
            </a:r>
            <a:r>
              <a:rPr lang="en-US" sz="2800" dirty="0"/>
              <a:t>disruption to first responders by spontaneous unaffiliated and </a:t>
            </a:r>
            <a:r>
              <a:rPr lang="en-US" sz="2800" dirty="0" smtClean="0"/>
              <a:t>non-coordinated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affiliated volunteers.</a:t>
            </a:r>
          </a:p>
          <a:p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Ensure </a:t>
            </a:r>
            <a:r>
              <a:rPr lang="en-US" sz="2800" dirty="0"/>
              <a:t>the safety of volunteers, responders, and the </a:t>
            </a:r>
            <a:r>
              <a:rPr lang="en-US" sz="2800" dirty="0" smtClean="0"/>
              <a:t>community.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3837822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sz="4400" b="1" dirty="0" smtClean="0">
                <a:latin typeface="+mj-lt"/>
              </a:rPr>
              <a:t>What’s the Bridge?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077200" cy="4297363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endParaRPr lang="en-US" sz="3200" b="1" dirty="0"/>
          </a:p>
          <a:p>
            <a:pPr marL="457200" lvl="1" indent="0">
              <a:buNone/>
            </a:pPr>
            <a:r>
              <a:rPr lang="en-US" sz="3200" dirty="0" smtClean="0"/>
              <a:t>We want to build our </a:t>
            </a:r>
            <a:r>
              <a:rPr lang="en-US" sz="3200" dirty="0"/>
              <a:t>organizational and community </a:t>
            </a:r>
            <a:r>
              <a:rPr lang="en-US" sz="3200" dirty="0" smtClean="0"/>
              <a:t>capacity, “the bridge,” to </a:t>
            </a:r>
            <a:r>
              <a:rPr lang="en-US" sz="3200" dirty="0"/>
              <a:t>prevent, prepare, respond and recover from all-hazards emergencies or </a:t>
            </a:r>
            <a:r>
              <a:rPr lang="en-US" sz="3200" dirty="0" smtClean="0"/>
              <a:t>disasters.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3406379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dIAG7WhWjupCZ4n8F2K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C7AXHsIfcZM0GIL5sI0jk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t3NLyN5bG9MX84Ywq40Qo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OKFAmQ6LnTdkKqqzhwoax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PQogmzKvTp1YV9ymQ2Z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8Cm1higbyIl35Abad2Rjv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OKFAmQ6LnTdkKqqzhwoa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PQogmzKvTp1YV9ymQ2Z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8Cm1higbyIl35Abad2Rjv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OKFAmQ6LnTdkKqqzhwoax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PQogmzKvTp1YV9ymQ2Z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8Cm1higbyIl35Abad2Rjv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ORDfvhHahmpDFmvtYCcVK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ODdiYQyEGY8EmMcNZ3vZT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p3DFAl6DuE5xCL7XTKqo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1084</Words>
  <Application>Microsoft Office PowerPoint</Application>
  <PresentationFormat>On-screen Show (4:3)</PresentationFormat>
  <Paragraphs>171</Paragraphs>
  <Slides>21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Training</vt:lpstr>
      <vt:lpstr>Spontaneous Volunteer planning and management</vt:lpstr>
      <vt:lpstr> They’re Coming! We Better Prepare….Now!</vt:lpstr>
      <vt:lpstr>Overview</vt:lpstr>
      <vt:lpstr>Overview</vt:lpstr>
      <vt:lpstr>Assumptions</vt:lpstr>
      <vt:lpstr>Assumptions</vt:lpstr>
      <vt:lpstr>Objectives (Participants) </vt:lpstr>
      <vt:lpstr>Objectives (Community Response)</vt:lpstr>
      <vt:lpstr>What’s the Bridge? </vt:lpstr>
      <vt:lpstr>Decision Matrix</vt:lpstr>
      <vt:lpstr>Terminology</vt:lpstr>
      <vt:lpstr>A Tale of Two Cities And a Small Town</vt:lpstr>
      <vt:lpstr>Case Study – Hampden County Tornadoes EF 3-4</vt:lpstr>
      <vt:lpstr>Resources</vt:lpstr>
      <vt:lpstr>Volunteer Chaos</vt:lpstr>
      <vt:lpstr>Three Communities Three Responses</vt:lpstr>
      <vt:lpstr>Summary</vt:lpstr>
      <vt:lpstr>Resources</vt:lpstr>
      <vt:lpstr>PowerPoint Presentation</vt:lpstr>
      <vt:lpstr>PowerPoint Presentation</vt:lpstr>
      <vt:lpstr>Contact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2015-05-31T18:45:11Z</dcterms:created>
  <dcterms:modified xsi:type="dcterms:W3CDTF">2015-06-23T06:40:58Z</dcterms:modified>
</cp:coreProperties>
</file>